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61" r:id="rId5"/>
    <p:sldId id="263" r:id="rId6"/>
    <p:sldId id="264" r:id="rId7"/>
    <p:sldId id="265" r:id="rId8"/>
    <p:sldId id="258" r:id="rId9"/>
    <p:sldId id="259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99"/>
    <a:srgbClr val="CCFFCC"/>
    <a:srgbClr val="CCFF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ACA95D-9681-4FA4-A3C0-30A368DE0963}" type="doc">
      <dgm:prSet loTypeId="urn:microsoft.com/office/officeart/2011/layout/HexagonRadial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BA9BC52-8B89-43DF-849D-F93C4BAF07DA}">
      <dgm:prSet phldrT="[Text]"/>
      <dgm:spPr/>
      <dgm:t>
        <a:bodyPr/>
        <a:lstStyle/>
        <a:p>
          <a:r>
            <a:rPr lang="en-US" dirty="0"/>
            <a:t>Essential ISO/IEC 17025 requirements</a:t>
          </a:r>
        </a:p>
      </dgm:t>
    </dgm:pt>
    <dgm:pt modelId="{0BEA1D50-5F17-4C36-B273-6354E23A4345}" type="parTrans" cxnId="{5A87C0EA-8E00-4733-8908-BB43474D62B6}">
      <dgm:prSet/>
      <dgm:spPr/>
      <dgm:t>
        <a:bodyPr/>
        <a:lstStyle/>
        <a:p>
          <a:endParaRPr lang="en-US"/>
        </a:p>
      </dgm:t>
    </dgm:pt>
    <dgm:pt modelId="{5C438647-92E0-4F54-A91C-6468D74EBC94}" type="sibTrans" cxnId="{5A87C0EA-8E00-4733-8908-BB43474D62B6}">
      <dgm:prSet/>
      <dgm:spPr/>
      <dgm:t>
        <a:bodyPr/>
        <a:lstStyle/>
        <a:p>
          <a:endParaRPr lang="en-US"/>
        </a:p>
      </dgm:t>
    </dgm:pt>
    <dgm:pt modelId="{A864DBF8-54D3-44F5-9542-4ED1492E62E5}">
      <dgm:prSet phldrT="[Text]"/>
      <dgm:spPr/>
      <dgm:t>
        <a:bodyPr/>
        <a:lstStyle/>
        <a:p>
          <a:r>
            <a:rPr lang="en-US" dirty="0"/>
            <a:t>Understanding basic statistics</a:t>
          </a:r>
        </a:p>
      </dgm:t>
    </dgm:pt>
    <dgm:pt modelId="{B09E1C13-E6E0-4A1A-8633-433679F8A66B}" type="parTrans" cxnId="{B0F18AF1-B898-4F32-9891-A007EA9D32FE}">
      <dgm:prSet/>
      <dgm:spPr/>
      <dgm:t>
        <a:bodyPr/>
        <a:lstStyle/>
        <a:p>
          <a:endParaRPr lang="en-US"/>
        </a:p>
      </dgm:t>
    </dgm:pt>
    <dgm:pt modelId="{D7BA48BC-3AE4-4DFB-9CD5-BDDA4343E69A}" type="sibTrans" cxnId="{B0F18AF1-B898-4F32-9891-A007EA9D32FE}">
      <dgm:prSet/>
      <dgm:spPr/>
      <dgm:t>
        <a:bodyPr/>
        <a:lstStyle/>
        <a:p>
          <a:endParaRPr lang="en-US"/>
        </a:p>
      </dgm:t>
    </dgm:pt>
    <dgm:pt modelId="{841F1895-60AE-4A41-88E5-108075E4B350}">
      <dgm:prSet phldrT="[Text]"/>
      <dgm:spPr/>
      <dgm:t>
        <a:bodyPr/>
        <a:lstStyle/>
        <a:p>
          <a:r>
            <a:rPr lang="en-US" dirty="0"/>
            <a:t>Measurement uncertainty evaluation</a:t>
          </a:r>
        </a:p>
      </dgm:t>
    </dgm:pt>
    <dgm:pt modelId="{63F0DD6A-6A8C-42E7-85A1-B2E684420289}" type="parTrans" cxnId="{22BA397B-1E1E-4E5D-AB41-E9AB8889F516}">
      <dgm:prSet/>
      <dgm:spPr/>
      <dgm:t>
        <a:bodyPr/>
        <a:lstStyle/>
        <a:p>
          <a:endParaRPr lang="en-US"/>
        </a:p>
      </dgm:t>
    </dgm:pt>
    <dgm:pt modelId="{7B18CF73-2E74-4B34-B0E2-ACE9FB1B5A20}" type="sibTrans" cxnId="{22BA397B-1E1E-4E5D-AB41-E9AB8889F516}">
      <dgm:prSet/>
      <dgm:spPr/>
      <dgm:t>
        <a:bodyPr/>
        <a:lstStyle/>
        <a:p>
          <a:endParaRPr lang="en-US"/>
        </a:p>
      </dgm:t>
    </dgm:pt>
    <dgm:pt modelId="{DB4F4A63-8C89-40DC-A30F-BC9154759193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Method validation techniques</a:t>
          </a:r>
        </a:p>
      </dgm:t>
    </dgm:pt>
    <dgm:pt modelId="{BBE9D8AC-D928-435B-9F86-12E4E4C5C50B}" type="parTrans" cxnId="{24ED0F3D-EABA-43CE-9CD4-56C2A4784A8B}">
      <dgm:prSet/>
      <dgm:spPr/>
      <dgm:t>
        <a:bodyPr/>
        <a:lstStyle/>
        <a:p>
          <a:endParaRPr lang="en-US"/>
        </a:p>
      </dgm:t>
    </dgm:pt>
    <dgm:pt modelId="{953A712A-0DA5-481C-B0B1-04195B51D6A7}" type="sibTrans" cxnId="{24ED0F3D-EABA-43CE-9CD4-56C2A4784A8B}">
      <dgm:prSet/>
      <dgm:spPr/>
      <dgm:t>
        <a:bodyPr/>
        <a:lstStyle/>
        <a:p>
          <a:endParaRPr lang="en-US"/>
        </a:p>
      </dgm:t>
    </dgm:pt>
    <dgm:pt modelId="{80619E63-1D0A-407C-847C-EE2FE87E6461}">
      <dgm:prSet phldrT="[Text]"/>
      <dgm:spPr/>
      <dgm:t>
        <a:bodyPr/>
        <a:lstStyle/>
        <a:p>
          <a:r>
            <a:rPr lang="en-US" dirty="0"/>
            <a:t>Internal audit techniques</a:t>
          </a:r>
        </a:p>
      </dgm:t>
    </dgm:pt>
    <dgm:pt modelId="{6B3AB3D4-77E6-4ECC-B9F7-15205CA5654B}" type="parTrans" cxnId="{C455289D-94EC-4153-BAE3-176F07853462}">
      <dgm:prSet/>
      <dgm:spPr/>
      <dgm:t>
        <a:bodyPr/>
        <a:lstStyle/>
        <a:p>
          <a:endParaRPr lang="en-US"/>
        </a:p>
      </dgm:t>
    </dgm:pt>
    <dgm:pt modelId="{3FCBCE94-FC25-4E22-A951-561A9F8E4247}" type="sibTrans" cxnId="{C455289D-94EC-4153-BAE3-176F07853462}">
      <dgm:prSet/>
      <dgm:spPr/>
      <dgm:t>
        <a:bodyPr/>
        <a:lstStyle/>
        <a:p>
          <a:endParaRPr lang="en-US"/>
        </a:p>
      </dgm:t>
    </dgm:pt>
    <dgm:pt modelId="{C71D6413-70E9-48BF-A898-4DAAED9B2854}">
      <dgm:prSet phldrT="[Text]"/>
      <dgm:spPr/>
      <dgm:t>
        <a:bodyPr/>
        <a:lstStyle/>
        <a:p>
          <a:r>
            <a:rPr lang="en-US" dirty="0"/>
            <a:t>Risk-based thinking</a:t>
          </a:r>
        </a:p>
      </dgm:t>
    </dgm:pt>
    <dgm:pt modelId="{342650FA-9846-4203-AB69-17FCE5A4CCF6}" type="parTrans" cxnId="{2D6EB3E0-8B1B-4EB3-B546-B8C323E9709A}">
      <dgm:prSet/>
      <dgm:spPr/>
      <dgm:t>
        <a:bodyPr/>
        <a:lstStyle/>
        <a:p>
          <a:endParaRPr lang="en-US"/>
        </a:p>
      </dgm:t>
    </dgm:pt>
    <dgm:pt modelId="{0170DECE-4367-4554-B5BE-8D439B8B1EA8}" type="sibTrans" cxnId="{2D6EB3E0-8B1B-4EB3-B546-B8C323E9709A}">
      <dgm:prSet/>
      <dgm:spPr/>
      <dgm:t>
        <a:bodyPr/>
        <a:lstStyle/>
        <a:p>
          <a:endParaRPr lang="en-US"/>
        </a:p>
      </dgm:t>
    </dgm:pt>
    <dgm:pt modelId="{FCA81E7D-A601-44AA-AB7E-7561A585DAB6}">
      <dgm:prSet phldrT="[Text]"/>
      <dgm:spPr/>
      <dgm:t>
        <a:bodyPr/>
        <a:lstStyle/>
        <a:p>
          <a:r>
            <a:rPr lang="en-US" dirty="0"/>
            <a:t>Decision rules determination</a:t>
          </a:r>
        </a:p>
      </dgm:t>
    </dgm:pt>
    <dgm:pt modelId="{D982706A-EBFA-4744-8D68-1B8509AA639D}" type="parTrans" cxnId="{8D955821-01BE-414E-AA52-B21436FCDA4B}">
      <dgm:prSet/>
      <dgm:spPr/>
      <dgm:t>
        <a:bodyPr/>
        <a:lstStyle/>
        <a:p>
          <a:endParaRPr lang="en-US"/>
        </a:p>
      </dgm:t>
    </dgm:pt>
    <dgm:pt modelId="{5D655D91-30FB-42C1-9043-2ACC36CF52B2}" type="sibTrans" cxnId="{8D955821-01BE-414E-AA52-B21436FCDA4B}">
      <dgm:prSet/>
      <dgm:spPr/>
      <dgm:t>
        <a:bodyPr/>
        <a:lstStyle/>
        <a:p>
          <a:endParaRPr lang="en-US"/>
        </a:p>
      </dgm:t>
    </dgm:pt>
    <dgm:pt modelId="{659C9F0B-8CD2-43EB-A2E3-D537FC06ED19}" type="pres">
      <dgm:prSet presAssocID="{F0ACA95D-9681-4FA4-A3C0-30A368DE096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81B89F7A-EDEB-48BC-AA24-00C2A4D359B2}" type="pres">
      <dgm:prSet presAssocID="{0BA9BC52-8B89-43DF-849D-F93C4BAF07DA}" presName="Parent" presStyleLbl="node0" presStyleIdx="0" presStyleCnt="1">
        <dgm:presLayoutVars>
          <dgm:chMax val="6"/>
          <dgm:chPref val="6"/>
        </dgm:presLayoutVars>
      </dgm:prSet>
      <dgm:spPr/>
    </dgm:pt>
    <dgm:pt modelId="{0A24D5E4-1477-4364-8A8D-399EE0DA3377}" type="pres">
      <dgm:prSet presAssocID="{A864DBF8-54D3-44F5-9542-4ED1492E62E5}" presName="Accent1" presStyleCnt="0"/>
      <dgm:spPr/>
    </dgm:pt>
    <dgm:pt modelId="{FD4E5CD1-7ACF-4FCC-BE8F-35ADC0C0058C}" type="pres">
      <dgm:prSet presAssocID="{A864DBF8-54D3-44F5-9542-4ED1492E62E5}" presName="Accent" presStyleLbl="bgShp" presStyleIdx="0" presStyleCnt="6"/>
      <dgm:spPr/>
    </dgm:pt>
    <dgm:pt modelId="{7F91EFCE-37BC-400A-9C7F-717BD2794801}" type="pres">
      <dgm:prSet presAssocID="{A864DBF8-54D3-44F5-9542-4ED1492E62E5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669337C9-7B4E-48B9-9484-3DAD5FB7CDF5}" type="pres">
      <dgm:prSet presAssocID="{841F1895-60AE-4A41-88E5-108075E4B350}" presName="Accent2" presStyleCnt="0"/>
      <dgm:spPr/>
    </dgm:pt>
    <dgm:pt modelId="{2CA507F4-148C-4BC0-8EDB-3EE6FFEFD7A2}" type="pres">
      <dgm:prSet presAssocID="{841F1895-60AE-4A41-88E5-108075E4B350}" presName="Accent" presStyleLbl="bgShp" presStyleIdx="1" presStyleCnt="6"/>
      <dgm:spPr/>
    </dgm:pt>
    <dgm:pt modelId="{FED2C509-6EE2-4BE9-B501-6EE44CF33801}" type="pres">
      <dgm:prSet presAssocID="{841F1895-60AE-4A41-88E5-108075E4B350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D3819925-463B-419F-AEC1-7C8D3C441022}" type="pres">
      <dgm:prSet presAssocID="{DB4F4A63-8C89-40DC-A30F-BC9154759193}" presName="Accent3" presStyleCnt="0"/>
      <dgm:spPr/>
    </dgm:pt>
    <dgm:pt modelId="{BA433779-F22C-4A99-9149-3B2FA950314F}" type="pres">
      <dgm:prSet presAssocID="{DB4F4A63-8C89-40DC-A30F-BC9154759193}" presName="Accent" presStyleLbl="bgShp" presStyleIdx="2" presStyleCnt="6"/>
      <dgm:spPr/>
    </dgm:pt>
    <dgm:pt modelId="{7CA7605C-FF56-4B78-92A7-F824DD9C4163}" type="pres">
      <dgm:prSet presAssocID="{DB4F4A63-8C89-40DC-A30F-BC9154759193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1DE9DD14-CBCB-4CEF-8CD6-D9178D353A98}" type="pres">
      <dgm:prSet presAssocID="{80619E63-1D0A-407C-847C-EE2FE87E6461}" presName="Accent4" presStyleCnt="0"/>
      <dgm:spPr/>
    </dgm:pt>
    <dgm:pt modelId="{BC6EAC1C-0B4E-4F12-8BC4-9B89B3DCD3CF}" type="pres">
      <dgm:prSet presAssocID="{80619E63-1D0A-407C-847C-EE2FE87E6461}" presName="Accent" presStyleLbl="bgShp" presStyleIdx="3" presStyleCnt="6"/>
      <dgm:spPr/>
    </dgm:pt>
    <dgm:pt modelId="{D7B60388-FE74-4417-BB82-07569D78965F}" type="pres">
      <dgm:prSet presAssocID="{80619E63-1D0A-407C-847C-EE2FE87E6461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741D38A-140D-49F0-BFDA-DF315826BC70}" type="pres">
      <dgm:prSet presAssocID="{C71D6413-70E9-48BF-A898-4DAAED9B2854}" presName="Accent5" presStyleCnt="0"/>
      <dgm:spPr/>
    </dgm:pt>
    <dgm:pt modelId="{E34326FF-C3EC-45B8-AAED-51A7C2955981}" type="pres">
      <dgm:prSet presAssocID="{C71D6413-70E9-48BF-A898-4DAAED9B2854}" presName="Accent" presStyleLbl="bgShp" presStyleIdx="4" presStyleCnt="6"/>
      <dgm:spPr/>
    </dgm:pt>
    <dgm:pt modelId="{0D86E8BE-CF64-4A68-AE01-EA758672BCF7}" type="pres">
      <dgm:prSet presAssocID="{C71D6413-70E9-48BF-A898-4DAAED9B2854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72BE53A1-8D2F-4209-97E8-B40B8FABBBC8}" type="pres">
      <dgm:prSet presAssocID="{FCA81E7D-A601-44AA-AB7E-7561A585DAB6}" presName="Accent6" presStyleCnt="0"/>
      <dgm:spPr/>
    </dgm:pt>
    <dgm:pt modelId="{2F68DB9B-CF46-46EC-9FF9-26CF9A15C934}" type="pres">
      <dgm:prSet presAssocID="{FCA81E7D-A601-44AA-AB7E-7561A585DAB6}" presName="Accent" presStyleLbl="bgShp" presStyleIdx="5" presStyleCnt="6"/>
      <dgm:spPr/>
    </dgm:pt>
    <dgm:pt modelId="{D6B19268-9BC0-4CF3-A584-7914CACA28BC}" type="pres">
      <dgm:prSet presAssocID="{FCA81E7D-A601-44AA-AB7E-7561A585DAB6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8D955821-01BE-414E-AA52-B21436FCDA4B}" srcId="{0BA9BC52-8B89-43DF-849D-F93C4BAF07DA}" destId="{FCA81E7D-A601-44AA-AB7E-7561A585DAB6}" srcOrd="5" destOrd="0" parTransId="{D982706A-EBFA-4744-8D68-1B8509AA639D}" sibTransId="{5D655D91-30FB-42C1-9043-2ACC36CF52B2}"/>
    <dgm:cxn modelId="{24ED0F3D-EABA-43CE-9CD4-56C2A4784A8B}" srcId="{0BA9BC52-8B89-43DF-849D-F93C4BAF07DA}" destId="{DB4F4A63-8C89-40DC-A30F-BC9154759193}" srcOrd="2" destOrd="0" parTransId="{BBE9D8AC-D928-435B-9F86-12E4E4C5C50B}" sibTransId="{953A712A-0DA5-481C-B0B1-04195B51D6A7}"/>
    <dgm:cxn modelId="{BCF98241-92B6-4C5A-AB6D-D1888C4A3244}" type="presOf" srcId="{841F1895-60AE-4A41-88E5-108075E4B350}" destId="{FED2C509-6EE2-4BE9-B501-6EE44CF33801}" srcOrd="0" destOrd="0" presId="urn:microsoft.com/office/officeart/2011/layout/HexagonRadial"/>
    <dgm:cxn modelId="{B464126F-09DD-4DCE-8B43-9ABB2C2731D5}" type="presOf" srcId="{80619E63-1D0A-407C-847C-EE2FE87E6461}" destId="{D7B60388-FE74-4417-BB82-07569D78965F}" srcOrd="0" destOrd="0" presId="urn:microsoft.com/office/officeart/2011/layout/HexagonRadial"/>
    <dgm:cxn modelId="{22BA397B-1E1E-4E5D-AB41-E9AB8889F516}" srcId="{0BA9BC52-8B89-43DF-849D-F93C4BAF07DA}" destId="{841F1895-60AE-4A41-88E5-108075E4B350}" srcOrd="1" destOrd="0" parTransId="{63F0DD6A-6A8C-42E7-85A1-B2E684420289}" sibTransId="{7B18CF73-2E74-4B34-B0E2-ACE9FB1B5A20}"/>
    <dgm:cxn modelId="{9600F27B-774E-4D72-AE5C-CB057A1C2789}" type="presOf" srcId="{0BA9BC52-8B89-43DF-849D-F93C4BAF07DA}" destId="{81B89F7A-EDEB-48BC-AA24-00C2A4D359B2}" srcOrd="0" destOrd="0" presId="urn:microsoft.com/office/officeart/2011/layout/HexagonRadial"/>
    <dgm:cxn modelId="{C455289D-94EC-4153-BAE3-176F07853462}" srcId="{0BA9BC52-8B89-43DF-849D-F93C4BAF07DA}" destId="{80619E63-1D0A-407C-847C-EE2FE87E6461}" srcOrd="3" destOrd="0" parTransId="{6B3AB3D4-77E6-4ECC-B9F7-15205CA5654B}" sibTransId="{3FCBCE94-FC25-4E22-A951-561A9F8E4247}"/>
    <dgm:cxn modelId="{5E2BF3BD-D4BE-49A7-A1F6-61D90CEEF5A9}" type="presOf" srcId="{F0ACA95D-9681-4FA4-A3C0-30A368DE0963}" destId="{659C9F0B-8CD2-43EB-A2E3-D537FC06ED19}" srcOrd="0" destOrd="0" presId="urn:microsoft.com/office/officeart/2011/layout/HexagonRadial"/>
    <dgm:cxn modelId="{833455E0-D46C-465E-AEA0-BD623134754C}" type="presOf" srcId="{C71D6413-70E9-48BF-A898-4DAAED9B2854}" destId="{0D86E8BE-CF64-4A68-AE01-EA758672BCF7}" srcOrd="0" destOrd="0" presId="urn:microsoft.com/office/officeart/2011/layout/HexagonRadial"/>
    <dgm:cxn modelId="{2D6EB3E0-8B1B-4EB3-B546-B8C323E9709A}" srcId="{0BA9BC52-8B89-43DF-849D-F93C4BAF07DA}" destId="{C71D6413-70E9-48BF-A898-4DAAED9B2854}" srcOrd="4" destOrd="0" parTransId="{342650FA-9846-4203-AB69-17FCE5A4CCF6}" sibTransId="{0170DECE-4367-4554-B5BE-8D439B8B1EA8}"/>
    <dgm:cxn modelId="{DF50B9E9-0E19-433B-AE56-31FDE2B5D53A}" type="presOf" srcId="{FCA81E7D-A601-44AA-AB7E-7561A585DAB6}" destId="{D6B19268-9BC0-4CF3-A584-7914CACA28BC}" srcOrd="0" destOrd="0" presId="urn:microsoft.com/office/officeart/2011/layout/HexagonRadial"/>
    <dgm:cxn modelId="{5A87C0EA-8E00-4733-8908-BB43474D62B6}" srcId="{F0ACA95D-9681-4FA4-A3C0-30A368DE0963}" destId="{0BA9BC52-8B89-43DF-849D-F93C4BAF07DA}" srcOrd="0" destOrd="0" parTransId="{0BEA1D50-5F17-4C36-B273-6354E23A4345}" sibTransId="{5C438647-92E0-4F54-A91C-6468D74EBC94}"/>
    <dgm:cxn modelId="{D3AE73EB-BFA9-471B-A82C-B4B56BC030B1}" type="presOf" srcId="{A864DBF8-54D3-44F5-9542-4ED1492E62E5}" destId="{7F91EFCE-37BC-400A-9C7F-717BD2794801}" srcOrd="0" destOrd="0" presId="urn:microsoft.com/office/officeart/2011/layout/HexagonRadial"/>
    <dgm:cxn modelId="{1CA8CAEC-749D-462A-9628-FBBAAC7BB7DC}" type="presOf" srcId="{DB4F4A63-8C89-40DC-A30F-BC9154759193}" destId="{7CA7605C-FF56-4B78-92A7-F824DD9C4163}" srcOrd="0" destOrd="0" presId="urn:microsoft.com/office/officeart/2011/layout/HexagonRadial"/>
    <dgm:cxn modelId="{B0F18AF1-B898-4F32-9891-A007EA9D32FE}" srcId="{0BA9BC52-8B89-43DF-849D-F93C4BAF07DA}" destId="{A864DBF8-54D3-44F5-9542-4ED1492E62E5}" srcOrd="0" destOrd="0" parTransId="{B09E1C13-E6E0-4A1A-8633-433679F8A66B}" sibTransId="{D7BA48BC-3AE4-4DFB-9CD5-BDDA4343E69A}"/>
    <dgm:cxn modelId="{612B4FE4-95EC-4CD4-8E1A-0C49761E2B93}" type="presParOf" srcId="{659C9F0B-8CD2-43EB-A2E3-D537FC06ED19}" destId="{81B89F7A-EDEB-48BC-AA24-00C2A4D359B2}" srcOrd="0" destOrd="0" presId="urn:microsoft.com/office/officeart/2011/layout/HexagonRadial"/>
    <dgm:cxn modelId="{59FE1D8D-FAC0-4A2D-B49C-7BA1E6B7B9EB}" type="presParOf" srcId="{659C9F0B-8CD2-43EB-A2E3-D537FC06ED19}" destId="{0A24D5E4-1477-4364-8A8D-399EE0DA3377}" srcOrd="1" destOrd="0" presId="urn:microsoft.com/office/officeart/2011/layout/HexagonRadial"/>
    <dgm:cxn modelId="{D4DC4A7E-DABB-4BAD-AB64-563171BA601D}" type="presParOf" srcId="{0A24D5E4-1477-4364-8A8D-399EE0DA3377}" destId="{FD4E5CD1-7ACF-4FCC-BE8F-35ADC0C0058C}" srcOrd="0" destOrd="0" presId="urn:microsoft.com/office/officeart/2011/layout/HexagonRadial"/>
    <dgm:cxn modelId="{A2D3BE68-EEAE-42B4-A8B0-12509947C1B8}" type="presParOf" srcId="{659C9F0B-8CD2-43EB-A2E3-D537FC06ED19}" destId="{7F91EFCE-37BC-400A-9C7F-717BD2794801}" srcOrd="2" destOrd="0" presId="urn:microsoft.com/office/officeart/2011/layout/HexagonRadial"/>
    <dgm:cxn modelId="{F8E7057E-2F17-4894-AC77-4EC25C149BF2}" type="presParOf" srcId="{659C9F0B-8CD2-43EB-A2E3-D537FC06ED19}" destId="{669337C9-7B4E-48B9-9484-3DAD5FB7CDF5}" srcOrd="3" destOrd="0" presId="urn:microsoft.com/office/officeart/2011/layout/HexagonRadial"/>
    <dgm:cxn modelId="{762C895E-EDEF-4E0D-A377-E101A70C4C17}" type="presParOf" srcId="{669337C9-7B4E-48B9-9484-3DAD5FB7CDF5}" destId="{2CA507F4-148C-4BC0-8EDB-3EE6FFEFD7A2}" srcOrd="0" destOrd="0" presId="urn:microsoft.com/office/officeart/2011/layout/HexagonRadial"/>
    <dgm:cxn modelId="{F5B6749E-F934-431C-AD44-D8ABFD550F78}" type="presParOf" srcId="{659C9F0B-8CD2-43EB-A2E3-D537FC06ED19}" destId="{FED2C509-6EE2-4BE9-B501-6EE44CF33801}" srcOrd="4" destOrd="0" presId="urn:microsoft.com/office/officeart/2011/layout/HexagonRadial"/>
    <dgm:cxn modelId="{663950BC-5936-4532-912D-5E5CE194FDDE}" type="presParOf" srcId="{659C9F0B-8CD2-43EB-A2E3-D537FC06ED19}" destId="{D3819925-463B-419F-AEC1-7C8D3C441022}" srcOrd="5" destOrd="0" presId="urn:microsoft.com/office/officeart/2011/layout/HexagonRadial"/>
    <dgm:cxn modelId="{C10BDB56-1D79-47DC-899E-3E310D156E7F}" type="presParOf" srcId="{D3819925-463B-419F-AEC1-7C8D3C441022}" destId="{BA433779-F22C-4A99-9149-3B2FA950314F}" srcOrd="0" destOrd="0" presId="urn:microsoft.com/office/officeart/2011/layout/HexagonRadial"/>
    <dgm:cxn modelId="{0131CD98-D409-4648-99EA-B566B1F393D0}" type="presParOf" srcId="{659C9F0B-8CD2-43EB-A2E3-D537FC06ED19}" destId="{7CA7605C-FF56-4B78-92A7-F824DD9C4163}" srcOrd="6" destOrd="0" presId="urn:microsoft.com/office/officeart/2011/layout/HexagonRadial"/>
    <dgm:cxn modelId="{D5F256AD-3960-40BE-851C-5181DC9EFC99}" type="presParOf" srcId="{659C9F0B-8CD2-43EB-A2E3-D537FC06ED19}" destId="{1DE9DD14-CBCB-4CEF-8CD6-D9178D353A98}" srcOrd="7" destOrd="0" presId="urn:microsoft.com/office/officeart/2011/layout/HexagonRadial"/>
    <dgm:cxn modelId="{F52D0451-92A7-4CD9-B09C-0C909D2CC5C6}" type="presParOf" srcId="{1DE9DD14-CBCB-4CEF-8CD6-D9178D353A98}" destId="{BC6EAC1C-0B4E-4F12-8BC4-9B89B3DCD3CF}" srcOrd="0" destOrd="0" presId="urn:microsoft.com/office/officeart/2011/layout/HexagonRadial"/>
    <dgm:cxn modelId="{FCB95B64-A3E9-46CF-A86A-C729318B6D64}" type="presParOf" srcId="{659C9F0B-8CD2-43EB-A2E3-D537FC06ED19}" destId="{D7B60388-FE74-4417-BB82-07569D78965F}" srcOrd="8" destOrd="0" presId="urn:microsoft.com/office/officeart/2011/layout/HexagonRadial"/>
    <dgm:cxn modelId="{95870C07-C608-49EF-A6BF-C30220E4D852}" type="presParOf" srcId="{659C9F0B-8CD2-43EB-A2E3-D537FC06ED19}" destId="{1741D38A-140D-49F0-BFDA-DF315826BC70}" srcOrd="9" destOrd="0" presId="urn:microsoft.com/office/officeart/2011/layout/HexagonRadial"/>
    <dgm:cxn modelId="{ED48A85D-EBB2-4FD1-A49D-14329F12494F}" type="presParOf" srcId="{1741D38A-140D-49F0-BFDA-DF315826BC70}" destId="{E34326FF-C3EC-45B8-AAED-51A7C2955981}" srcOrd="0" destOrd="0" presId="urn:microsoft.com/office/officeart/2011/layout/HexagonRadial"/>
    <dgm:cxn modelId="{8567EA5D-CEAF-4F0B-AF2E-5441CAC6DCC4}" type="presParOf" srcId="{659C9F0B-8CD2-43EB-A2E3-D537FC06ED19}" destId="{0D86E8BE-CF64-4A68-AE01-EA758672BCF7}" srcOrd="10" destOrd="0" presId="urn:microsoft.com/office/officeart/2011/layout/HexagonRadial"/>
    <dgm:cxn modelId="{D9B73D93-4310-40BD-9336-5A1AD9497A55}" type="presParOf" srcId="{659C9F0B-8CD2-43EB-A2E3-D537FC06ED19}" destId="{72BE53A1-8D2F-4209-97E8-B40B8FABBBC8}" srcOrd="11" destOrd="0" presId="urn:microsoft.com/office/officeart/2011/layout/HexagonRadial"/>
    <dgm:cxn modelId="{33E48A7D-5272-43A8-BF02-A771BA650271}" type="presParOf" srcId="{72BE53A1-8D2F-4209-97E8-B40B8FABBBC8}" destId="{2F68DB9B-CF46-46EC-9FF9-26CF9A15C934}" srcOrd="0" destOrd="0" presId="urn:microsoft.com/office/officeart/2011/layout/HexagonRadial"/>
    <dgm:cxn modelId="{6F32EBD2-2468-4D7E-8475-9458F42D4359}" type="presParOf" srcId="{659C9F0B-8CD2-43EB-A2E3-D537FC06ED19}" destId="{D6B19268-9BC0-4CF3-A584-7914CACA28BC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B89F7A-EDEB-48BC-AA24-00C2A4D359B2}">
      <dsp:nvSpPr>
        <dsp:cNvPr id="0" name=""/>
        <dsp:cNvSpPr/>
      </dsp:nvSpPr>
      <dsp:spPr>
        <a:xfrm>
          <a:off x="3153909" y="2116199"/>
          <a:ext cx="2689782" cy="2326770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Essential ISO/IEC 17025 requirements</a:t>
          </a:r>
        </a:p>
      </dsp:txBody>
      <dsp:txXfrm>
        <a:off x="3599644" y="2501777"/>
        <a:ext cx="1798312" cy="1555614"/>
      </dsp:txXfrm>
    </dsp:sp>
    <dsp:sp modelId="{2CA507F4-148C-4BC0-8EDB-3EE6FFEFD7A2}">
      <dsp:nvSpPr>
        <dsp:cNvPr id="0" name=""/>
        <dsp:cNvSpPr/>
      </dsp:nvSpPr>
      <dsp:spPr>
        <a:xfrm>
          <a:off x="4838229" y="1002997"/>
          <a:ext cx="1014846" cy="874424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91EFCE-37BC-400A-9C7F-717BD2794801}">
      <dsp:nvSpPr>
        <dsp:cNvPr id="0" name=""/>
        <dsp:cNvSpPr/>
      </dsp:nvSpPr>
      <dsp:spPr>
        <a:xfrm>
          <a:off x="3401676" y="0"/>
          <a:ext cx="2204257" cy="1906941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Understanding basic statistics</a:t>
          </a:r>
        </a:p>
      </dsp:txBody>
      <dsp:txXfrm>
        <a:off x="3766968" y="316021"/>
        <a:ext cx="1473673" cy="1274899"/>
      </dsp:txXfrm>
    </dsp:sp>
    <dsp:sp modelId="{BA433779-F22C-4A99-9149-3B2FA950314F}">
      <dsp:nvSpPr>
        <dsp:cNvPr id="0" name=""/>
        <dsp:cNvSpPr/>
      </dsp:nvSpPr>
      <dsp:spPr>
        <a:xfrm>
          <a:off x="6022634" y="2637706"/>
          <a:ext cx="1014846" cy="874424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D2C509-6EE2-4BE9-B501-6EE44CF33801}">
      <dsp:nvSpPr>
        <dsp:cNvPr id="0" name=""/>
        <dsp:cNvSpPr/>
      </dsp:nvSpPr>
      <dsp:spPr>
        <a:xfrm>
          <a:off x="5423236" y="1172896"/>
          <a:ext cx="2204257" cy="1906941"/>
        </a:xfrm>
        <a:prstGeom prst="hexagon">
          <a:avLst>
            <a:gd name="adj" fmla="val 2857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Measurement uncertainty evaluation</a:t>
          </a:r>
        </a:p>
      </dsp:txBody>
      <dsp:txXfrm>
        <a:off x="5788528" y="1488917"/>
        <a:ext cx="1473673" cy="1274899"/>
      </dsp:txXfrm>
    </dsp:sp>
    <dsp:sp modelId="{BC6EAC1C-0B4E-4F12-8BC4-9B89B3DCD3CF}">
      <dsp:nvSpPr>
        <dsp:cNvPr id="0" name=""/>
        <dsp:cNvSpPr/>
      </dsp:nvSpPr>
      <dsp:spPr>
        <a:xfrm>
          <a:off x="5199870" y="4482985"/>
          <a:ext cx="1014846" cy="874424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A7605C-FF56-4B78-92A7-F824DD9C4163}">
      <dsp:nvSpPr>
        <dsp:cNvPr id="0" name=""/>
        <dsp:cNvSpPr/>
      </dsp:nvSpPr>
      <dsp:spPr>
        <a:xfrm>
          <a:off x="5423236" y="3478675"/>
          <a:ext cx="2204257" cy="1906941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/>
              </a:solidFill>
            </a:rPr>
            <a:t>Method validation techniques</a:t>
          </a:r>
        </a:p>
      </dsp:txBody>
      <dsp:txXfrm>
        <a:off x="5788528" y="3794696"/>
        <a:ext cx="1473673" cy="1274899"/>
      </dsp:txXfrm>
    </dsp:sp>
    <dsp:sp modelId="{E34326FF-C3EC-45B8-AAED-51A7C2955981}">
      <dsp:nvSpPr>
        <dsp:cNvPr id="0" name=""/>
        <dsp:cNvSpPr/>
      </dsp:nvSpPr>
      <dsp:spPr>
        <a:xfrm>
          <a:off x="3158914" y="4674532"/>
          <a:ext cx="1014846" cy="874424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B60388-FE74-4417-BB82-07569D78965F}">
      <dsp:nvSpPr>
        <dsp:cNvPr id="0" name=""/>
        <dsp:cNvSpPr/>
      </dsp:nvSpPr>
      <dsp:spPr>
        <a:xfrm>
          <a:off x="3401676" y="4652884"/>
          <a:ext cx="2204257" cy="1906941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Internal audit techniques</a:t>
          </a:r>
        </a:p>
      </dsp:txBody>
      <dsp:txXfrm>
        <a:off x="3766968" y="4968905"/>
        <a:ext cx="1473673" cy="1274899"/>
      </dsp:txXfrm>
    </dsp:sp>
    <dsp:sp modelId="{2F68DB9B-CF46-46EC-9FF9-26CF9A15C934}">
      <dsp:nvSpPr>
        <dsp:cNvPr id="0" name=""/>
        <dsp:cNvSpPr/>
      </dsp:nvSpPr>
      <dsp:spPr>
        <a:xfrm>
          <a:off x="1955113" y="3040479"/>
          <a:ext cx="1014846" cy="874424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86E8BE-CF64-4A68-AE01-EA758672BCF7}">
      <dsp:nvSpPr>
        <dsp:cNvPr id="0" name=""/>
        <dsp:cNvSpPr/>
      </dsp:nvSpPr>
      <dsp:spPr>
        <a:xfrm>
          <a:off x="1370731" y="3479987"/>
          <a:ext cx="2204257" cy="1906941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Risk-based thinking</a:t>
          </a:r>
        </a:p>
      </dsp:txBody>
      <dsp:txXfrm>
        <a:off x="1736023" y="3796008"/>
        <a:ext cx="1473673" cy="1274899"/>
      </dsp:txXfrm>
    </dsp:sp>
    <dsp:sp modelId="{D6B19268-9BC0-4CF3-A584-7914CACA28BC}">
      <dsp:nvSpPr>
        <dsp:cNvPr id="0" name=""/>
        <dsp:cNvSpPr/>
      </dsp:nvSpPr>
      <dsp:spPr>
        <a:xfrm>
          <a:off x="1370731" y="1170272"/>
          <a:ext cx="2204257" cy="1906941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Decision rules determination</a:t>
          </a:r>
        </a:p>
      </dsp:txBody>
      <dsp:txXfrm>
        <a:off x="1736023" y="1486293"/>
        <a:ext cx="1473673" cy="12748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ECF39-9146-4A5B-8444-422437594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E8F376-9B61-471A-8E3B-79168D8648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7B9A69-BF27-4D94-8D0D-353D195CF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79B0-F1F3-4B05-81E5-2D4BF456B5DE}" type="datetimeFigureOut">
              <a:rPr lang="en-US" smtClean="0"/>
              <a:t>4/27/2024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7D076-48F6-4930-8BD6-D7C454D7A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658787-1881-47C5-901B-5CE4A99A0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550C-E428-473C-9CEA-5F957BAB1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317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11083">
        <p14:prism/>
      </p:transition>
    </mc:Choice>
    <mc:Fallback xmlns="">
      <p:transition spd="med" advTm="11083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A9C6C-23AD-4DE2-8F83-093D98690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DC2A2-B0BF-430D-A882-F6B5E1832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C04F8-78A7-43CA-A068-9827A39E8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79B0-F1F3-4B05-81E5-2D4BF456B5DE}" type="datetimeFigureOut">
              <a:rPr lang="en-US" smtClean="0"/>
              <a:t>4/27/2024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90E1D-3D22-4033-8E77-CD65B53B3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D06A6-8BA4-42FB-9DFE-E185B7491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550C-E428-473C-9CEA-5F957BAB1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78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11083">
        <p14:prism/>
      </p:transition>
    </mc:Choice>
    <mc:Fallback xmlns="">
      <p:transition spd="med" advTm="11083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A1933-D872-4C69-B082-1977D7144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023A05-268A-4B1C-9871-F3E8E23C08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F78D5-8D0A-425D-A0E0-0FFB76905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79B0-F1F3-4B05-81E5-2D4BF456B5DE}" type="datetimeFigureOut">
              <a:rPr lang="en-US" smtClean="0"/>
              <a:t>4/27/2024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0E4C1-EE4B-48D0-9F68-0AE2A9B14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2520C-6D08-4A29-8AE7-A057C92A3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550C-E428-473C-9CEA-5F957BAB1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68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11083">
        <p14:prism/>
      </p:transition>
    </mc:Choice>
    <mc:Fallback xmlns="">
      <p:transition spd="med" advTm="11083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7A47E-3D5C-432D-AB2C-3F471B86E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BFBAC4-DE6B-42C5-959F-EB12DB94DD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875F27-8431-471A-978F-487A778975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4B9448-FA18-4739-862D-09DC17B6E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79B0-F1F3-4B05-81E5-2D4BF456B5DE}" type="datetimeFigureOut">
              <a:rPr lang="en-US" smtClean="0"/>
              <a:t>4/27/2024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AA5AB-1C2F-4F13-978C-E3DA01D6F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A20EA6-DBB5-40BE-A67C-A4E8703CB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550C-E428-473C-9CEA-5F957BAB1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31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11083">
        <p14:prism/>
      </p:transition>
    </mc:Choice>
    <mc:Fallback xmlns="">
      <p:transition spd="med" advTm="11083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3A248-3E13-430E-8ECB-999232F46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ACA777-F809-43F7-8E05-4E84022AA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863615-2F27-4D7A-96D0-82ABF94E73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5FF450-E9EA-431A-B2A8-7D6EF61D00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95421C-2A1D-4074-9413-1D89878F2B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5EFA83-7B29-42EB-BF80-C00879DC5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79B0-F1F3-4B05-81E5-2D4BF456B5DE}" type="datetimeFigureOut">
              <a:rPr lang="en-US" smtClean="0"/>
              <a:t>4/27/2024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6C9102-E645-4E98-B8FC-7D8A1F465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C6F17C-EC48-48E1-B801-E355B20E7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550C-E428-473C-9CEA-5F957BAB1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83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11083">
        <p14:prism/>
      </p:transition>
    </mc:Choice>
    <mc:Fallback xmlns="">
      <p:transition spd="med" advTm="11083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1A737-19CF-4662-BC85-73F52CCEB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8A0E39-4E98-4E4C-8166-7AFC0AA07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79B0-F1F3-4B05-81E5-2D4BF456B5DE}" type="datetimeFigureOut">
              <a:rPr lang="en-US" smtClean="0"/>
              <a:t>4/27/2024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522C7-0C21-4078-8655-5436C6614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207A2C-75F4-4171-8693-477BBDF01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550C-E428-473C-9CEA-5F957BAB1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77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11083">
        <p14:prism/>
      </p:transition>
    </mc:Choice>
    <mc:Fallback xmlns="">
      <p:transition spd="med" advTm="11083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C91D3B-DC82-4BFB-AAB8-D05C0F2B9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79B0-F1F3-4B05-81E5-2D4BF456B5DE}" type="datetimeFigureOut">
              <a:rPr lang="en-US" smtClean="0"/>
              <a:t>4/27/2024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C57E3D-5936-4F10-A299-8E3179D90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C77055-98B2-454F-BACA-24DDD93AC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550C-E428-473C-9CEA-5F957BAB1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88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11083">
        <p14:prism/>
      </p:transition>
    </mc:Choice>
    <mc:Fallback xmlns="">
      <p:transition spd="med" advTm="11083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17B18-C6E8-4770-8908-8A1811541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F7A517-F804-4DAD-A41F-913D77320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D39283-7BBD-4ADF-A78D-46B633B1BD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9B2CB-F2FB-4A49-A072-AB86467AD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79B0-F1F3-4B05-81E5-2D4BF456B5DE}" type="datetimeFigureOut">
              <a:rPr lang="en-US" smtClean="0"/>
              <a:t>4/27/2024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1E0986-C4FD-4478-9F95-D222505AB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EF53CB-0C73-4F82-A23C-76C196F50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550C-E428-473C-9CEA-5F957BAB1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91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11083">
        <p14:prism/>
      </p:transition>
    </mc:Choice>
    <mc:Fallback xmlns="">
      <p:transition spd="med" advTm="11083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3B21D-31C5-4C3F-8044-49EC1E619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8972A7-E851-4C65-BDAC-D46FAB01EC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0832D4-EAF6-4767-BF53-8C3E6618F8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BD89F4-F1F9-4FD2-BDFD-19A94D64B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79B0-F1F3-4B05-81E5-2D4BF456B5DE}" type="datetimeFigureOut">
              <a:rPr lang="en-US" smtClean="0"/>
              <a:t>4/27/2024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14E066-B587-437E-80F0-47757DDB7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EB0CCE-0DBF-4085-8A06-6794F0918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550C-E428-473C-9CEA-5F957BAB1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608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11083">
        <p14:prism/>
      </p:transition>
    </mc:Choice>
    <mc:Fallback xmlns="">
      <p:transition spd="med" advTm="11083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0ABFB-C98A-4381-8864-D10F2CDB3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0B9624-CECC-427E-81DA-331AE74412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DFBF6D-796D-43F4-99EB-61F5A3F2A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79B0-F1F3-4B05-81E5-2D4BF456B5DE}" type="datetimeFigureOut">
              <a:rPr lang="en-US" smtClean="0"/>
              <a:t>4/27/2024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64429-1AD7-42F0-94BE-9818F45F7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140097-9577-4C32-9FDC-FA710D547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550C-E428-473C-9CEA-5F957BAB1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57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11083">
        <p14:prism/>
      </p:transition>
    </mc:Choice>
    <mc:Fallback xmlns="">
      <p:transition spd="med" advTm="11083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358CAE-FFB0-490A-9BB0-157C98F71F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83E20D-9E0F-4697-B146-8FC8528FF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6858A-2FB2-45AD-B58C-16A2C9246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79B0-F1F3-4B05-81E5-2D4BF456B5DE}" type="datetimeFigureOut">
              <a:rPr lang="en-US" smtClean="0"/>
              <a:t>4/27/2024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848EA-AE7A-4B3B-B451-3118A52A6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E0CDA4-3056-4E34-A8CE-046674445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7550C-E428-473C-9CEA-5F957BAB1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1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11083">
        <p14:prism/>
      </p:transition>
    </mc:Choice>
    <mc:Fallback xmlns="">
      <p:transition spd="med" advTm="11083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9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F971EF-BC28-4AE1-B71D-CE9DFF5BA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108063-82C9-4ECE-9523-D1ACDE0649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57ABFF-B0CB-4A93-B5B5-30CC7D45E5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779B0-F1F3-4B05-81E5-2D4BF456B5DE}" type="datetimeFigureOut">
              <a:rPr lang="en-US" smtClean="0"/>
              <a:t>4/27/2024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EF9FB-0EA4-4892-B90D-C4097E0F96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BC46-D0F5-4AE3-A145-A9AF0573F1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7550C-E428-473C-9CEA-5F957BAB1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873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advTm="11083">
        <p14:prism/>
      </p:transition>
    </mc:Choice>
    <mc:Fallback xmlns="">
      <p:transition spd="med" advTm="11083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9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9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D30C3-25EF-4B8B-9B09-465B946775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0050" y="1167617"/>
            <a:ext cx="10402955" cy="1677031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  <a:latin typeface="Goudy Old Style" panose="02020502050305020303" pitchFamily="18" charset="0"/>
              </a:rPr>
              <a:t>Presenting our training courses available that meet your needs!</a:t>
            </a:r>
            <a:endParaRPr lang="en-US" sz="4800" dirty="0">
              <a:solidFill>
                <a:schemeClr val="accent2">
                  <a:lumMod val="75000"/>
                </a:schemeClr>
              </a:solidFill>
              <a:latin typeface="Goudy Old Style" panose="020205020503050203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86D973-7EC2-4CFF-B466-E6DDE5DB97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8165" y="3069914"/>
            <a:ext cx="10714379" cy="718171"/>
          </a:xfrm>
        </p:spPr>
        <p:txBody>
          <a:bodyPr>
            <a:normAutofit fontScale="92500"/>
          </a:bodyPr>
          <a:lstStyle/>
          <a:p>
            <a:r>
              <a:rPr lang="en-US" sz="3200" b="1" dirty="0">
                <a:solidFill>
                  <a:srgbClr val="0000FF"/>
                </a:solidFill>
              </a:rPr>
              <a:t>…working towards meeting the  ISO/IEC 17025:2017 requirements</a:t>
            </a:r>
          </a:p>
          <a:p>
            <a:endParaRPr lang="en-US" dirty="0"/>
          </a:p>
        </p:txBody>
      </p:sp>
      <p:pic>
        <p:nvPicPr>
          <p:cNvPr id="1026" name="Picture 2" descr="Banner Training and learning concept">
            <a:extLst>
              <a:ext uri="{FF2B5EF4-FFF2-40B4-BE49-F238E27FC236}">
                <a16:creationId xmlns:a16="http://schemas.microsoft.com/office/drawing/2014/main" id="{970F3543-C114-40F1-99A9-F59F4F2F3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541" y="4399721"/>
            <a:ext cx="7419975" cy="2286000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61E400-6D39-4675-B4AB-1BF02679E548}"/>
              </a:ext>
            </a:extLst>
          </p:cNvPr>
          <p:cNvSpPr txBox="1"/>
          <p:nvPr/>
        </p:nvSpPr>
        <p:spPr>
          <a:xfrm>
            <a:off x="8574157" y="477078"/>
            <a:ext cx="3260034" cy="492443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r>
              <a:rPr lang="en-US" sz="2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https://consultglp.com</a:t>
            </a:r>
          </a:p>
        </p:txBody>
      </p:sp>
    </p:spTree>
    <p:extLst>
      <p:ext uri="{BB962C8B-B14F-4D97-AF65-F5344CB8AC3E}">
        <p14:creationId xmlns:p14="http://schemas.microsoft.com/office/powerpoint/2010/main" val="25169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5701">
        <p14:prism/>
      </p:transition>
    </mc:Choice>
    <mc:Fallback xmlns="">
      <p:transition spd="med" advTm="5701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9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5B9B1-4A39-4E60-83CE-42CD76B68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261" y="256415"/>
            <a:ext cx="10515600" cy="111911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00FF"/>
                </a:solidFill>
                <a:latin typeface="Goudy Old Style" panose="02020502050305020303" pitchFamily="18" charset="0"/>
              </a:rPr>
              <a:t>Our ultimate aims of training courses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458E2-D466-45FC-BD69-C53325D97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287" y="1717192"/>
            <a:ext cx="8199783" cy="43513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/>
              <a:t>Upon completing each of our workshops / courses, the participants will: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leave the class room with satisfaction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have gained confidence in grabbing the concepts of the elements learned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be able to start applying the practical concepts in their routine works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104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8301">
        <p14:prism/>
      </p:transition>
    </mc:Choice>
    <mc:Fallback xmlns="">
      <p:transition spd="med" advTm="83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E063E-DE71-4E3D-B847-AEB630B1C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40" y="224942"/>
            <a:ext cx="10515600" cy="112678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  <a:latin typeface="Goudy Old Style" panose="02020502050305020303" pitchFamily="18" charset="0"/>
              </a:rPr>
              <a:t>Characteristics of our training courses</a:t>
            </a:r>
            <a:endParaRPr lang="en-US" b="1" dirty="0">
              <a:latin typeface="Goudy Old Style" panose="0202050205030502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05864-F497-400F-8103-413065648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960" y="1351722"/>
            <a:ext cx="9392257" cy="528133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Readable training materials which become a good source of future reference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Conducting hands-on class exercises after studying worked examples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Worked examples of in-house courses can be tailored to the specific requirements of your organization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Mastering the applications of statistical methods for test and calibration laboratories in plain language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Free sharing of our relevant MS Excel ® worksheet templates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Free on-line consultation on related issues after training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More importantly, sharing our 40–year practical experiences in laboratory quality management ideas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234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12673">
        <p14:prism/>
      </p:transition>
    </mc:Choice>
    <mc:Fallback xmlns="">
      <p:transition spd="med" advTm="1267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B09C932-56B3-478F-A359-C2D012522E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3741666"/>
              </p:ext>
            </p:extLst>
          </p:nvPr>
        </p:nvGraphicFramePr>
        <p:xfrm>
          <a:off x="2491408" y="149087"/>
          <a:ext cx="8998226" cy="6559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7D76BB8-4ED0-41F8-9146-2F6BF7179E9F}"/>
              </a:ext>
            </a:extLst>
          </p:cNvPr>
          <p:cNvSpPr txBox="1"/>
          <p:nvPr/>
        </p:nvSpPr>
        <p:spPr>
          <a:xfrm>
            <a:off x="543340" y="2644170"/>
            <a:ext cx="2928731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  <a:latin typeface="Goudy Old Style" panose="02020502050305020303" pitchFamily="18" charset="0"/>
              </a:rPr>
              <a:t>Our main training courses at a glance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DDC421-9031-45A1-9DE3-B686460820C1}"/>
              </a:ext>
            </a:extLst>
          </p:cNvPr>
          <p:cNvSpPr txBox="1"/>
          <p:nvPr/>
        </p:nvSpPr>
        <p:spPr>
          <a:xfrm>
            <a:off x="543340" y="5751443"/>
            <a:ext cx="4876800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i="1" dirty="0"/>
              <a:t>Enquiries are welcome!</a:t>
            </a:r>
          </a:p>
          <a:p>
            <a:r>
              <a:rPr lang="en-US" sz="2400" i="1" dirty="0"/>
              <a:t>guanhuah.yeoh@consultglp.com</a:t>
            </a:r>
          </a:p>
        </p:txBody>
      </p:sp>
    </p:spTree>
    <p:extLst>
      <p:ext uri="{BB962C8B-B14F-4D97-AF65-F5344CB8AC3E}">
        <p14:creationId xmlns:p14="http://schemas.microsoft.com/office/powerpoint/2010/main" val="30114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11024">
        <p14:prism/>
      </p:transition>
    </mc:Choice>
    <mc:Fallback xmlns="">
      <p:transition spd="med" advTm="11024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96DCB-4BE4-408A-8C25-7B3EC866C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9849"/>
          </a:xfrm>
        </p:spPr>
        <p:txBody>
          <a:bodyPr/>
          <a:lstStyle/>
          <a:p>
            <a:r>
              <a:rPr lang="en-US" b="1" dirty="0">
                <a:solidFill>
                  <a:srgbClr val="0000FF"/>
                </a:solidFill>
                <a:latin typeface="Goudy Old Style" panose="02020502050305020303" pitchFamily="18" charset="0"/>
              </a:rPr>
              <a:t>Topics covered….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7649E-4F49-46FC-941E-BCCFE44217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39404"/>
            <a:ext cx="5181600" cy="485347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US" b="1" dirty="0">
                <a:solidFill>
                  <a:srgbClr val="0000FF"/>
                </a:solidFill>
                <a:latin typeface="Goudy Old Style" panose="02020502050305020303" pitchFamily="18" charset="0"/>
              </a:rPr>
              <a:t>Basic statistical tools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Measurement errors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Understanding terms related measurement uncertainty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Population and samples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Central limit theorem; sampling theory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Student’s t-distribution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Probability distribution functions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Hypothesis testing –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/>
              <a:t>, 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t-</a:t>
            </a:r>
            <a:r>
              <a:rPr lang="en-US" dirty="0"/>
              <a:t>tests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ANOVA (one-factor and two-factor)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Linear regression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Constructing quality control charts</a:t>
            </a:r>
          </a:p>
          <a:p>
            <a:pPr lvl="1">
              <a:lnSpc>
                <a:spcPct val="100000"/>
              </a:lnSpc>
            </a:pPr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45C668-309C-445A-AA83-DC0B00C2C9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639404"/>
            <a:ext cx="5181600" cy="466725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US" b="1" dirty="0">
                <a:solidFill>
                  <a:srgbClr val="0000FF"/>
                </a:solidFill>
                <a:latin typeface="Goudy Old Style" panose="02020502050305020303" pitchFamily="18" charset="0"/>
              </a:rPr>
              <a:t>Measurement uncertainty (MU) evaluation for test laboratories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What and why?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Law of propagation of uncertainty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Component-by-component approaches:</a:t>
            </a:r>
          </a:p>
          <a:p>
            <a:pPr lvl="2">
              <a:lnSpc>
                <a:spcPct val="100000"/>
              </a:lnSpc>
            </a:pPr>
            <a:r>
              <a:rPr lang="en-US" sz="2200" dirty="0"/>
              <a:t>GUM (Bottom-up) methods</a:t>
            </a:r>
          </a:p>
          <a:p>
            <a:pPr lvl="2">
              <a:lnSpc>
                <a:spcPct val="100000"/>
              </a:lnSpc>
            </a:pPr>
            <a:r>
              <a:rPr lang="en-US" sz="2200" dirty="0"/>
              <a:t>Top-down methods</a:t>
            </a:r>
          </a:p>
          <a:p>
            <a:pPr lvl="3">
              <a:lnSpc>
                <a:spcPct val="100000"/>
              </a:lnSpc>
            </a:pPr>
            <a:r>
              <a:rPr lang="en-US" sz="2200" dirty="0"/>
              <a:t>Repeatability, reproducibility &amp; trueness</a:t>
            </a:r>
          </a:p>
          <a:p>
            <a:pPr lvl="3">
              <a:lnSpc>
                <a:spcPct val="100000"/>
              </a:lnSpc>
            </a:pPr>
            <a:r>
              <a:rPr lang="en-US" sz="2200" dirty="0"/>
              <a:t>Quality control chart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Detailed MU evaluation of each step of analytical procedure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Full worked examples, including microbiological counting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74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14232">
        <p14:prism/>
      </p:transition>
    </mc:Choice>
    <mc:Fallback xmlns="">
      <p:transition spd="med" advTm="14232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FDC39-D708-4217-9B2F-019826BCF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0823"/>
          </a:xfrm>
        </p:spPr>
        <p:txBody>
          <a:bodyPr/>
          <a:lstStyle/>
          <a:p>
            <a:r>
              <a:rPr lang="en-US" b="1" dirty="0">
                <a:solidFill>
                  <a:srgbClr val="0000FF"/>
                </a:solidFill>
                <a:latin typeface="Goudy Old Style" panose="02020502050305020303" pitchFamily="18" charset="0"/>
              </a:rPr>
              <a:t>Topics covered….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8E110-DA1C-440E-924B-16AA2F2C94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51722"/>
            <a:ext cx="5181600" cy="538038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sz="3100" b="1" dirty="0">
                <a:solidFill>
                  <a:srgbClr val="0000FF"/>
                </a:solidFill>
                <a:latin typeface="Goudy Old Style" panose="02020502050305020303" pitchFamily="18" charset="0"/>
              </a:rPr>
              <a:t>Method validation (MV) techniques</a:t>
            </a:r>
          </a:p>
          <a:p>
            <a:pPr lvl="1">
              <a:lnSpc>
                <a:spcPct val="120000"/>
              </a:lnSpc>
            </a:pPr>
            <a:r>
              <a:rPr lang="en-US" sz="2900" dirty="0"/>
              <a:t>What and why?</a:t>
            </a:r>
          </a:p>
          <a:p>
            <a:pPr lvl="1">
              <a:lnSpc>
                <a:spcPct val="120000"/>
              </a:lnSpc>
            </a:pPr>
            <a:r>
              <a:rPr lang="en-US" sz="2900" dirty="0"/>
              <a:t>ISO/IEC 17025 requirements</a:t>
            </a:r>
          </a:p>
          <a:p>
            <a:pPr lvl="1">
              <a:lnSpc>
                <a:spcPct val="120000"/>
              </a:lnSpc>
            </a:pPr>
            <a:r>
              <a:rPr lang="en-US" sz="2900" dirty="0"/>
              <a:t>Validation and verification</a:t>
            </a:r>
          </a:p>
          <a:p>
            <a:pPr lvl="1">
              <a:lnSpc>
                <a:spcPct val="120000"/>
              </a:lnSpc>
            </a:pPr>
            <a:r>
              <a:rPr lang="en-US" sz="2900" dirty="0"/>
              <a:t>Strategies to conduct a MV study</a:t>
            </a:r>
          </a:p>
          <a:p>
            <a:pPr lvl="1">
              <a:lnSpc>
                <a:spcPct val="120000"/>
              </a:lnSpc>
            </a:pPr>
            <a:r>
              <a:rPr lang="en-US" sz="2900" dirty="0"/>
              <a:t>Essential elements included:</a:t>
            </a:r>
          </a:p>
          <a:p>
            <a:pPr lvl="2">
              <a:lnSpc>
                <a:spcPct val="120000"/>
              </a:lnSpc>
            </a:pPr>
            <a:r>
              <a:rPr lang="en-US" sz="2600" dirty="0"/>
              <a:t>Specificity &amp; sensitivity</a:t>
            </a:r>
          </a:p>
          <a:p>
            <a:pPr lvl="2">
              <a:lnSpc>
                <a:spcPct val="120000"/>
              </a:lnSpc>
            </a:pPr>
            <a:r>
              <a:rPr lang="en-US" sz="2600" dirty="0"/>
              <a:t>Precision, accuracy and trueness</a:t>
            </a:r>
          </a:p>
          <a:p>
            <a:pPr lvl="2">
              <a:lnSpc>
                <a:spcPct val="120000"/>
              </a:lnSpc>
            </a:pPr>
            <a:r>
              <a:rPr lang="en-US" sz="2600" dirty="0"/>
              <a:t>Range and linearity</a:t>
            </a:r>
          </a:p>
          <a:p>
            <a:pPr lvl="2">
              <a:lnSpc>
                <a:spcPct val="120000"/>
              </a:lnSpc>
            </a:pPr>
            <a:r>
              <a:rPr lang="en-US" sz="2600" dirty="0"/>
              <a:t>Detection limits (IDL, MDL, LOQ)</a:t>
            </a:r>
          </a:p>
          <a:p>
            <a:pPr lvl="2">
              <a:lnSpc>
                <a:spcPct val="120000"/>
              </a:lnSpc>
            </a:pPr>
            <a:r>
              <a:rPr lang="en-US" sz="2600" dirty="0"/>
              <a:t>Robustness and ruggedness</a:t>
            </a:r>
          </a:p>
          <a:p>
            <a:pPr lvl="2">
              <a:lnSpc>
                <a:spcPct val="120000"/>
              </a:lnSpc>
            </a:pPr>
            <a:r>
              <a:rPr lang="en-US" sz="2600" dirty="0"/>
              <a:t>Measurement uncertainty</a:t>
            </a:r>
          </a:p>
          <a:p>
            <a:pPr lvl="1">
              <a:lnSpc>
                <a:spcPct val="120000"/>
              </a:lnSpc>
            </a:pPr>
            <a:r>
              <a:rPr lang="en-US" sz="2900" dirty="0"/>
              <a:t>Evaluation of data and monitoring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FAD375-8DC4-458A-B8D8-E30FC18AF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51722"/>
            <a:ext cx="5181600" cy="5287617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sz="3100" b="1" dirty="0">
                <a:solidFill>
                  <a:srgbClr val="0000FF"/>
                </a:solidFill>
                <a:latin typeface="Goudy Old Style" panose="02020502050305020303" pitchFamily="18" charset="0"/>
              </a:rPr>
              <a:t>Internal audit techniques</a:t>
            </a:r>
          </a:p>
          <a:p>
            <a:pPr lvl="1">
              <a:lnSpc>
                <a:spcPct val="120000"/>
              </a:lnSpc>
            </a:pPr>
            <a:r>
              <a:rPr lang="en-US" sz="2900" dirty="0"/>
              <a:t>Understanding the elements of ISO/IEC 17025:2017 standard</a:t>
            </a:r>
          </a:p>
          <a:p>
            <a:pPr lvl="1">
              <a:lnSpc>
                <a:spcPct val="120000"/>
              </a:lnSpc>
            </a:pPr>
            <a:r>
              <a:rPr lang="en-US" sz="2900" dirty="0"/>
              <a:t>Importance of internal audits</a:t>
            </a:r>
          </a:p>
          <a:p>
            <a:pPr lvl="1">
              <a:lnSpc>
                <a:spcPct val="120000"/>
              </a:lnSpc>
            </a:pPr>
            <a:r>
              <a:rPr lang="en-GB" sz="2900" dirty="0"/>
              <a:t>Types of internal audits</a:t>
            </a:r>
            <a:endParaRPr lang="en-US" sz="2900" dirty="0"/>
          </a:p>
          <a:p>
            <a:pPr lvl="1">
              <a:lnSpc>
                <a:spcPct val="120000"/>
              </a:lnSpc>
            </a:pPr>
            <a:r>
              <a:rPr lang="en-GB" sz="2900" dirty="0"/>
              <a:t>Planning of internal audits</a:t>
            </a:r>
            <a:endParaRPr lang="en-US" sz="2900" dirty="0"/>
          </a:p>
          <a:p>
            <a:pPr lvl="1">
              <a:lnSpc>
                <a:spcPct val="120000"/>
              </a:lnSpc>
            </a:pPr>
            <a:r>
              <a:rPr lang="en-GB" sz="2900" dirty="0"/>
              <a:t>Internal audit approaches – horizontal and vertical</a:t>
            </a:r>
            <a:endParaRPr lang="en-US" sz="2900" dirty="0"/>
          </a:p>
          <a:p>
            <a:pPr lvl="1">
              <a:lnSpc>
                <a:spcPct val="120000"/>
              </a:lnSpc>
            </a:pPr>
            <a:r>
              <a:rPr lang="en-GB" sz="2900" dirty="0"/>
              <a:t>Procedures of conducting an internal audit</a:t>
            </a:r>
            <a:endParaRPr lang="en-US" sz="2900" dirty="0"/>
          </a:p>
          <a:p>
            <a:pPr lvl="1">
              <a:lnSpc>
                <a:spcPct val="120000"/>
              </a:lnSpc>
            </a:pPr>
            <a:r>
              <a:rPr lang="en-GB" sz="2900" dirty="0"/>
              <a:t>Elements of a laboratory internal audit using a check list</a:t>
            </a:r>
            <a:endParaRPr lang="en-US" sz="2900" dirty="0"/>
          </a:p>
          <a:p>
            <a:pPr lvl="1">
              <a:lnSpc>
                <a:spcPct val="120000"/>
              </a:lnSpc>
            </a:pPr>
            <a:r>
              <a:rPr lang="en-GB" sz="2900" dirty="0"/>
              <a:t>Preparation of audit </a:t>
            </a:r>
            <a:r>
              <a:rPr lang="en-US" sz="2900" dirty="0"/>
              <a:t>findings and reports</a:t>
            </a:r>
          </a:p>
          <a:p>
            <a:pPr lvl="1">
              <a:lnSpc>
                <a:spcPct val="120000"/>
              </a:lnSpc>
            </a:pPr>
            <a:r>
              <a:rPr lang="en-GB" sz="2900" dirty="0"/>
              <a:t>Common non-conformities found in laboratory auditing</a:t>
            </a:r>
            <a:endParaRPr lang="en-US" sz="2900" dirty="0"/>
          </a:p>
          <a:p>
            <a:pPr lvl="1">
              <a:lnSpc>
                <a:spcPct val="120000"/>
              </a:lnSpc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66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13788">
        <p14:prism/>
      </p:transition>
    </mc:Choice>
    <mc:Fallback xmlns="">
      <p:transition spd="med" advTm="13788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9594D-ED80-43EF-9D21-FD3BFE746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9849"/>
          </a:xfrm>
        </p:spPr>
        <p:txBody>
          <a:bodyPr/>
          <a:lstStyle/>
          <a:p>
            <a:r>
              <a:rPr lang="en-US" b="1" dirty="0">
                <a:solidFill>
                  <a:srgbClr val="0000FF"/>
                </a:solidFill>
                <a:latin typeface="Goudy Old Style" panose="02020502050305020303" pitchFamily="18" charset="0"/>
              </a:rPr>
              <a:t>Topics covered….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80B31-1D1A-4EF6-AA25-34CDB079E2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67815"/>
            <a:ext cx="4833730" cy="5012498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rgbClr val="0000FF"/>
                </a:solidFill>
                <a:latin typeface="Goudy Old Style" panose="02020502050305020303" pitchFamily="18" charset="0"/>
              </a:rPr>
              <a:t>Risk-based thinking and risk assessment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Requirements under ISO standard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What are the risks and opportunities in an accredited laboratory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Risk assessment methods – qualitative and quantitative</a:t>
            </a:r>
          </a:p>
          <a:p>
            <a:pPr lvl="2">
              <a:lnSpc>
                <a:spcPct val="110000"/>
              </a:lnSpc>
            </a:pPr>
            <a:r>
              <a:rPr lang="en-US" sz="2200" dirty="0"/>
              <a:t>Risk identification &amp; evaluation</a:t>
            </a:r>
          </a:p>
          <a:p>
            <a:pPr lvl="2">
              <a:lnSpc>
                <a:spcPct val="110000"/>
              </a:lnSpc>
            </a:pPr>
            <a:r>
              <a:rPr lang="en-US" sz="2200" dirty="0"/>
              <a:t>Risk analysis</a:t>
            </a:r>
          </a:p>
          <a:p>
            <a:pPr lvl="2">
              <a:lnSpc>
                <a:spcPct val="110000"/>
              </a:lnSpc>
            </a:pPr>
            <a:r>
              <a:rPr lang="en-US" sz="2200" dirty="0"/>
              <a:t>Risk response, control and monitoring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Sharing real life worked examples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5B69BE-A7AE-4E6C-9A25-F72A011E97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67400" y="781189"/>
            <a:ext cx="5486400" cy="571168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b="1" dirty="0">
                <a:solidFill>
                  <a:srgbClr val="0000FF"/>
                </a:solidFill>
                <a:latin typeface="Goudy Old Style" panose="02020502050305020303" pitchFamily="18" charset="0"/>
              </a:rPr>
              <a:t>Decision risk and rule for conformity assessment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Reviewing hypothesis testing</a:t>
            </a:r>
          </a:p>
          <a:p>
            <a:pPr lvl="2">
              <a:lnSpc>
                <a:spcPct val="110000"/>
              </a:lnSpc>
            </a:pPr>
            <a:r>
              <a:rPr lang="en-US" sz="2200" dirty="0"/>
              <a:t>Type I and Type II errors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What is conformity testing?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Relevant clauses of the ISO standard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Issues on making a statement of conformity and risk involved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Basic theory of making a decision rule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Setting a guard band for decision risk control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How to present your decision rules to your clients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Worked examples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62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13821">
        <p14:prism/>
      </p:transition>
    </mc:Choice>
    <mc:Fallback xmlns="">
      <p:transition spd="med" advTm="13821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5E1FD92-31B9-4273-BECA-D837FFFC5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F79E1B-BC15-4051-BAB1-4884AC468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From our photo files ….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group of people sitting in a room&#10;&#10;Description automatically generated">
            <a:extLst>
              <a:ext uri="{FF2B5EF4-FFF2-40B4-BE49-F238E27FC236}">
                <a16:creationId xmlns:a16="http://schemas.microsoft.com/office/drawing/2014/main" id="{A7853F1A-D623-4671-9B51-ECCAAB6CD8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" r="3" b="3"/>
          <a:stretch/>
        </p:blipFill>
        <p:spPr>
          <a:xfrm>
            <a:off x="561862" y="883463"/>
            <a:ext cx="3719192" cy="2542032"/>
          </a:xfrm>
          <a:prstGeom prst="rect">
            <a:avLst/>
          </a:prstGeom>
        </p:spPr>
      </p:pic>
      <p:pic>
        <p:nvPicPr>
          <p:cNvPr id="8" name="Picture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BEB0E23E-35A5-4D1D-AB10-081AC00404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10"/>
          <a:stretch/>
        </p:blipFill>
        <p:spPr>
          <a:xfrm>
            <a:off x="4416141" y="883463"/>
            <a:ext cx="3721608" cy="2542032"/>
          </a:xfrm>
          <a:prstGeom prst="rect">
            <a:avLst/>
          </a:prstGeom>
        </p:spPr>
      </p:pic>
      <p:pic>
        <p:nvPicPr>
          <p:cNvPr id="7" name="Picture 6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78822CF3-51A7-9EE1-FD0F-84E3DF8F72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8"/>
          <a:stretch/>
        </p:blipFill>
        <p:spPr>
          <a:xfrm>
            <a:off x="556436" y="3548347"/>
            <a:ext cx="3719192" cy="2542032"/>
          </a:xfrm>
          <a:prstGeom prst="rect">
            <a:avLst/>
          </a:prstGeom>
        </p:spPr>
      </p:pic>
      <p:pic>
        <p:nvPicPr>
          <p:cNvPr id="4" name="Picture 3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7BB2EB35-BC9C-24FA-91B0-AF5F6DF0CF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27"/>
          <a:stretch/>
        </p:blipFill>
        <p:spPr>
          <a:xfrm>
            <a:off x="4416141" y="3548348"/>
            <a:ext cx="3721608" cy="2542032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52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7602">
        <p14:prism/>
      </p:transition>
    </mc:Choice>
    <mc:Fallback xmlns="">
      <p:transition spd="med" advTm="76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C611F-AA41-4622-B326-B358DBFBB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0576" y="382744"/>
            <a:ext cx="6014833" cy="990254"/>
          </a:xfrm>
        </p:spPr>
        <p:txBody>
          <a:bodyPr/>
          <a:lstStyle/>
          <a:p>
            <a:r>
              <a:rPr lang="en-US" b="1" i="1" dirty="0">
                <a:solidFill>
                  <a:srgbClr val="0000FF"/>
                </a:solidFill>
                <a:latin typeface="Goudy Old Style" panose="02020502050305020303" pitchFamily="18" charset="0"/>
              </a:rPr>
              <a:t>From our photo files ….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E51A61-3F8E-437C-9AC7-D970EC4822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28" y="778564"/>
            <a:ext cx="4642377" cy="26504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045B12-9C42-4E60-96F5-B50F2B8BF3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747" y="1803951"/>
            <a:ext cx="4333460" cy="32500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CC03BA0-401B-4A6D-9637-F5E133BB11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837" y="3656115"/>
            <a:ext cx="4034837" cy="3022392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2C633FF-272D-42DE-8936-DE391A301A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75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7946">
        <p14:prism/>
      </p:transition>
    </mc:Choice>
    <mc:Fallback xmlns="">
      <p:transition spd="med" advTm="79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64C797-7B16-4A17-A690-8C3FCEB6BA11}"/>
              </a:ext>
            </a:extLst>
          </p:cNvPr>
          <p:cNvSpPr txBox="1"/>
          <p:nvPr/>
        </p:nvSpPr>
        <p:spPr>
          <a:xfrm>
            <a:off x="746440" y="1656522"/>
            <a:ext cx="34428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0000FF"/>
                </a:solidFill>
                <a:latin typeface="Goudy Old Style" panose="02020502050305020303" pitchFamily="18" charset="0"/>
              </a:rPr>
              <a:t>From our photo files ….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CE0258-BC45-4D84-B0C9-C2EB17EE18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07" y="3530165"/>
            <a:ext cx="5213588" cy="30091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53A2CB-CC6C-4DBC-BA76-5DDC4EDD25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049" y="937879"/>
            <a:ext cx="4918884" cy="30091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2E6654-0870-4429-8018-7DD2265E34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806" y="3569152"/>
            <a:ext cx="5213588" cy="2970165"/>
          </a:xfrm>
          <a:prstGeom prst="rect">
            <a:avLst/>
          </a:prstGeom>
        </p:spPr>
      </p:pic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28C009BC-7A5C-4E6B-81E4-128264220E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50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8613">
        <p14:prism/>
      </p:transition>
    </mc:Choice>
    <mc:Fallback xmlns="">
      <p:transition spd="med" advTm="86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CBD04-ED34-4491-B3BF-515BF5B2E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27" y="303143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3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viewing!</a:t>
            </a:r>
            <a:br>
              <a:rPr lang="en-US" sz="5300" dirty="0">
                <a:solidFill>
                  <a:srgbClr val="00B050"/>
                </a:solidFill>
              </a:rPr>
            </a:br>
            <a:br>
              <a:rPr lang="en-US" sz="5300" dirty="0"/>
            </a:br>
            <a:br>
              <a:rPr lang="en-US" dirty="0"/>
            </a:br>
            <a:r>
              <a:rPr lang="en-US" sz="3600" dirty="0"/>
              <a:t>For enquiries and more information, please write to:</a:t>
            </a:r>
            <a:br>
              <a:rPr lang="en-US" sz="3600" dirty="0"/>
            </a:br>
            <a:r>
              <a:rPr lang="en-US" sz="36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guanhuah.yeoh@consultglp.com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898552-8E3C-47D1-8BF5-4D0D3ED35CEB}"/>
              </a:ext>
            </a:extLst>
          </p:cNvPr>
          <p:cNvSpPr txBox="1"/>
          <p:nvPr/>
        </p:nvSpPr>
        <p:spPr>
          <a:xfrm>
            <a:off x="8494644" y="5883966"/>
            <a:ext cx="3260034" cy="492443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r>
              <a:rPr lang="en-US" sz="2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https://consultglp.com</a:t>
            </a:r>
          </a:p>
        </p:txBody>
      </p:sp>
    </p:spTree>
    <p:extLst>
      <p:ext uri="{BB962C8B-B14F-4D97-AF65-F5344CB8AC3E}">
        <p14:creationId xmlns:p14="http://schemas.microsoft.com/office/powerpoint/2010/main" val="117448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11083">
        <p14:prism/>
      </p:transition>
    </mc:Choice>
    <mc:Fallback xmlns="">
      <p:transition spd="med" advTm="11083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572</Words>
  <Application>Microsoft Office PowerPoint</Application>
  <PresentationFormat>Widescreen</PresentationFormat>
  <Paragraphs>96</Paragraphs>
  <Slides>11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Goudy Old Style</vt:lpstr>
      <vt:lpstr>Times New Roman</vt:lpstr>
      <vt:lpstr>Office Theme</vt:lpstr>
      <vt:lpstr>Presenting our training courses available that meet your needs!</vt:lpstr>
      <vt:lpstr>Our ultimate aims of training courses</vt:lpstr>
      <vt:lpstr>Characteristics of our training courses</vt:lpstr>
      <vt:lpstr>PowerPoint Presentation</vt:lpstr>
      <vt:lpstr>Topics covered….</vt:lpstr>
      <vt:lpstr>Topics covered….</vt:lpstr>
      <vt:lpstr>Topics covered….</vt:lpstr>
      <vt:lpstr>From our photo files ….</vt:lpstr>
      <vt:lpstr>From our photo files ….</vt:lpstr>
      <vt:lpstr>PowerPoint Presentation</vt:lpstr>
      <vt:lpstr>Thank you for viewing!   For enquiries and more information, please write to: guanhuah.yeoh@consultglp.com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check out our training courses available that meet your needs!</dc:title>
  <dc:creator>GuanHuah Yeoh</dc:creator>
  <cp:lastModifiedBy>Guan Huah Yeoh</cp:lastModifiedBy>
  <cp:revision>30</cp:revision>
  <dcterms:created xsi:type="dcterms:W3CDTF">2020-04-15T07:25:02Z</dcterms:created>
  <dcterms:modified xsi:type="dcterms:W3CDTF">2024-04-27T03:19:13Z</dcterms:modified>
</cp:coreProperties>
</file>